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Calibri (MS) Bold" charset="1" panose="020F0702030404030204"/>
      <p:regular r:id="rId16"/>
    </p:embeddedFont>
    <p:embeddedFont>
      <p:font typeface="Calibri (MS)" charset="1" panose="020F0502020204030204"/>
      <p:regular r:id="rId17"/>
    </p:embeddedFont>
    <p:embeddedFont>
      <p:font typeface="Muli" charset="1" panose="00000500000000000000"/>
      <p:regular r:id="rId18"/>
    </p:embeddedFont>
    <p:embeddedFont>
      <p:font typeface="Muli Bold" charset="1" panose="00000800000000000000"/>
      <p:regular r:id="rId19"/>
    </p:embeddedFont>
    <p:embeddedFont>
      <p:font typeface="Calibri (MS) Light" charset="1" panose="020F0302020204030204"/>
      <p:regular r:id="rId20"/>
    </p:embeddedFont>
    <p:embeddedFont>
      <p:font typeface="Muli Semi-Bold" charset="1" panose="000007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jpe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5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5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8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374761" y="-527027"/>
            <a:ext cx="10913239" cy="10814027"/>
          </a:xfrm>
          <a:custGeom>
            <a:avLst/>
            <a:gdLst/>
            <a:ahLst/>
            <a:cxnLst/>
            <a:rect r="r" b="b" t="t" l="l"/>
            <a:pathLst>
              <a:path h="10814027" w="10913239">
                <a:moveTo>
                  <a:pt x="0" y="0"/>
                </a:moveTo>
                <a:lnTo>
                  <a:pt x="10913239" y="0"/>
                </a:lnTo>
                <a:lnTo>
                  <a:pt x="10913239" y="10814027"/>
                </a:lnTo>
                <a:lnTo>
                  <a:pt x="0" y="108140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73274" y="1740851"/>
            <a:ext cx="2245163" cy="1922421"/>
          </a:xfrm>
          <a:custGeom>
            <a:avLst/>
            <a:gdLst/>
            <a:ahLst/>
            <a:cxnLst/>
            <a:rect r="r" b="b" t="t" l="l"/>
            <a:pathLst>
              <a:path h="1922421" w="2245163">
                <a:moveTo>
                  <a:pt x="0" y="0"/>
                </a:moveTo>
                <a:lnTo>
                  <a:pt x="2245163" y="0"/>
                </a:lnTo>
                <a:lnTo>
                  <a:pt x="2245163" y="1922421"/>
                </a:lnTo>
                <a:lnTo>
                  <a:pt x="0" y="1922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400550"/>
            <a:ext cx="10623839" cy="208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0D333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Human Resourses</a:t>
            </a:r>
          </a:p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0D333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Data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785917"/>
            <a:ext cx="3596234" cy="1760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0"/>
              </a:lnSpc>
            </a:pPr>
            <a:r>
              <a:rPr lang="en-US" sz="1400" b="true">
                <a:solidFill>
                  <a:srgbClr val="0D333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Supervised by: </a:t>
            </a:r>
          </a:p>
          <a:p>
            <a:pPr algn="l">
              <a:lnSpc>
                <a:spcPts val="3239"/>
              </a:lnSpc>
            </a:pPr>
            <a:r>
              <a:rPr lang="en-US" sz="2089">
                <a:solidFill>
                  <a:srgbClr val="0D3330"/>
                </a:solidFill>
                <a:latin typeface="Calibri (MS)"/>
                <a:ea typeface="Calibri (MS)"/>
                <a:cs typeface="Calibri (MS)"/>
                <a:sym typeface="Calibri (MS)"/>
              </a:rPr>
              <a:t>Kareem El-Demerdash </a:t>
            </a:r>
          </a:p>
          <a:p>
            <a:pPr algn="l">
              <a:lnSpc>
                <a:spcPts val="2170"/>
              </a:lnSpc>
            </a:pPr>
            <a:r>
              <a:rPr lang="en-US" sz="1400" b="true">
                <a:solidFill>
                  <a:srgbClr val="0D333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Prepared By: </a:t>
            </a:r>
          </a:p>
          <a:p>
            <a:pPr algn="l">
              <a:lnSpc>
                <a:spcPts val="3239"/>
              </a:lnSpc>
            </a:pPr>
            <a:r>
              <a:rPr lang="en-US" sz="2089">
                <a:solidFill>
                  <a:srgbClr val="0D3330"/>
                </a:solidFill>
                <a:latin typeface="Calibri (MS)"/>
                <a:ea typeface="Calibri (MS)"/>
                <a:cs typeface="Calibri (MS)"/>
                <a:sym typeface="Calibri (MS)"/>
              </a:rPr>
              <a:t>Analysis Masters Team</a:t>
            </a:r>
          </a:p>
          <a:p>
            <a:pPr algn="l">
              <a:lnSpc>
                <a:spcPts val="323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156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0214202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15845" y="4167187"/>
            <a:ext cx="7342455" cy="173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99"/>
              </a:lnSpc>
            </a:pPr>
            <a:r>
              <a:rPr lang="en-US" sz="9999">
                <a:solidFill>
                  <a:srgbClr val="0D333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156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-133833"/>
            <a:ext cx="9422438" cy="10554666"/>
          </a:xfrm>
          <a:custGeom>
            <a:avLst/>
            <a:gdLst/>
            <a:ahLst/>
            <a:cxnLst/>
            <a:rect r="r" b="b" t="t" l="l"/>
            <a:pathLst>
              <a:path h="10554666" w="9422438">
                <a:moveTo>
                  <a:pt x="0" y="0"/>
                </a:moveTo>
                <a:lnTo>
                  <a:pt x="9422438" y="0"/>
                </a:lnTo>
                <a:lnTo>
                  <a:pt x="9422438" y="10554666"/>
                </a:lnTo>
                <a:lnTo>
                  <a:pt x="0" y="105546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156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272577"/>
            <a:ext cx="6643838" cy="6037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229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Project Name</a:t>
            </a:r>
          </a:p>
          <a:p>
            <a:pPr algn="l">
              <a:lnSpc>
                <a:spcPts val="3207"/>
              </a:lnSpc>
            </a:pPr>
            <a:r>
              <a:rPr lang="en-US" sz="229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Bank Customer Churn</a:t>
            </a:r>
            <a:r>
              <a:rPr lang="en-US" sz="229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Analysis</a:t>
            </a:r>
          </a:p>
          <a:p>
            <a:pPr algn="l">
              <a:lnSpc>
                <a:spcPts val="3207"/>
              </a:lnSpc>
            </a:pPr>
          </a:p>
          <a:p>
            <a:pPr algn="l">
              <a:lnSpc>
                <a:spcPts val="3207"/>
              </a:lnSpc>
            </a:pPr>
            <a:r>
              <a:rPr lang="en-US" sz="229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Prepared BY</a:t>
            </a:r>
            <a:r>
              <a:rPr lang="en-US" sz="229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(Analysis Masters Team):</a:t>
            </a:r>
          </a:p>
          <a:p>
            <a:pPr algn="l">
              <a:lnSpc>
                <a:spcPts val="3207"/>
              </a:lnSpc>
            </a:pPr>
            <a:r>
              <a:rPr lang="en-US" sz="229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DR. Ahmed Yehya</a:t>
            </a:r>
          </a:p>
          <a:p>
            <a:pPr algn="l">
              <a:lnSpc>
                <a:spcPts val="3207"/>
              </a:lnSpc>
            </a:pPr>
            <a:r>
              <a:rPr lang="en-US" sz="229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Doaa Mohamed Salah El-Din Alkhateeb</a:t>
            </a:r>
          </a:p>
          <a:p>
            <a:pPr algn="l">
              <a:lnSpc>
                <a:spcPts val="3207"/>
              </a:lnSpc>
            </a:pPr>
          </a:p>
          <a:p>
            <a:pPr algn="l">
              <a:lnSpc>
                <a:spcPts val="3207"/>
              </a:lnSpc>
            </a:pPr>
            <a:r>
              <a:rPr lang="en-US" sz="229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Supervised By :</a:t>
            </a:r>
          </a:p>
          <a:p>
            <a:pPr algn="l">
              <a:lnSpc>
                <a:spcPts val="3207"/>
              </a:lnSpc>
            </a:pPr>
            <a:r>
              <a:rPr lang="en-US" sz="229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Kareem El-Demerdash</a:t>
            </a:r>
            <a:r>
              <a:rPr lang="en-US" sz="229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</a:t>
            </a:r>
          </a:p>
          <a:p>
            <a:pPr algn="l">
              <a:lnSpc>
                <a:spcPts val="3207"/>
              </a:lnSpc>
            </a:pPr>
          </a:p>
          <a:p>
            <a:pPr algn="l">
              <a:lnSpc>
                <a:spcPts val="3207"/>
              </a:lnSpc>
            </a:pPr>
            <a:r>
              <a:rPr lang="en-US" sz="229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Training Company By :</a:t>
            </a:r>
          </a:p>
          <a:p>
            <a:pPr algn="l">
              <a:lnSpc>
                <a:spcPts val="3207"/>
              </a:lnSpc>
            </a:pPr>
            <a:r>
              <a:rPr lang="en-US" sz="229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AST Company</a:t>
            </a:r>
          </a:p>
          <a:p>
            <a:pPr algn="l">
              <a:lnSpc>
                <a:spcPts val="3207"/>
              </a:lnSpc>
            </a:pPr>
          </a:p>
          <a:p>
            <a:pPr algn="l">
              <a:lnSpc>
                <a:spcPts val="3207"/>
              </a:lnSpc>
            </a:pPr>
            <a:r>
              <a:rPr lang="en-US" sz="229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Group Code:</a:t>
            </a:r>
            <a:r>
              <a:rPr lang="en-US" sz="229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(Data Analyst Specialist_CAI1_DAT1_G7e)</a:t>
            </a:r>
          </a:p>
          <a:p>
            <a:pPr algn="l">
              <a:lnSpc>
                <a:spcPts val="320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47604" y="7313249"/>
            <a:ext cx="7788045" cy="4216734"/>
          </a:xfrm>
          <a:custGeom>
            <a:avLst/>
            <a:gdLst/>
            <a:ahLst/>
            <a:cxnLst/>
            <a:rect r="r" b="b" t="t" l="l"/>
            <a:pathLst>
              <a:path h="4216734" w="7788045">
                <a:moveTo>
                  <a:pt x="0" y="0"/>
                </a:moveTo>
                <a:lnTo>
                  <a:pt x="7788044" y="0"/>
                </a:lnTo>
                <a:lnTo>
                  <a:pt x="7788044" y="4216733"/>
                </a:lnTo>
                <a:lnTo>
                  <a:pt x="0" y="42167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1552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02342" y="1885179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370829"/>
            <a:ext cx="16230600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9"/>
              </a:lnSpc>
            </a:pPr>
            <a:r>
              <a:rPr lang="en-US" sz="5299" b="true">
                <a:solidFill>
                  <a:srgbClr val="0D333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616336"/>
            <a:ext cx="7901586" cy="454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000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“Hello, my name is Doaa Alkhateeb, and today I’ll be presenting a comprehensive HR dashboard designed to help HR managers make informed, data-driven decisions. This dashboard focuses on three key areas: Overview, Demographics, and Income Analysis, with a detailed employee records view for further exploration.”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156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58666" y="-574309"/>
            <a:ext cx="11854814" cy="12232922"/>
          </a:xfrm>
          <a:custGeom>
            <a:avLst/>
            <a:gdLst/>
            <a:ahLst/>
            <a:cxnLst/>
            <a:rect r="r" b="b" t="t" l="l"/>
            <a:pathLst>
              <a:path h="12232922" w="11854814">
                <a:moveTo>
                  <a:pt x="0" y="0"/>
                </a:moveTo>
                <a:lnTo>
                  <a:pt x="11854813" y="0"/>
                </a:lnTo>
                <a:lnTo>
                  <a:pt x="11854813" y="12232922"/>
                </a:lnTo>
                <a:lnTo>
                  <a:pt x="0" y="122329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107399"/>
            <a:ext cx="6554402" cy="1787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9"/>
              </a:lnSpc>
            </a:pPr>
            <a:r>
              <a:rPr lang="en-US" sz="2013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Departmental Breakdown:</a:t>
            </a:r>
            <a:r>
              <a:rPr lang="en-US" sz="2013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</a:t>
            </a:r>
          </a:p>
          <a:p>
            <a:pPr algn="l">
              <a:lnSpc>
                <a:spcPts val="2819"/>
              </a:lnSpc>
            </a:pPr>
            <a:r>
              <a:rPr lang="en-US" sz="201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total number of employees by department highlights that which departments have growing in hiring as operation department, sales and customer service respectively</a:t>
            </a:r>
          </a:p>
          <a:p>
            <a:pPr algn="l">
              <a:lnSpc>
                <a:spcPts val="281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104900" y="952500"/>
            <a:ext cx="6554402" cy="1787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2"/>
              </a:lnSpc>
            </a:pPr>
            <a:r>
              <a:rPr lang="en-US" sz="2015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TTotal Employees: </a:t>
            </a:r>
          </a:p>
          <a:p>
            <a:pPr algn="l">
              <a:lnSpc>
                <a:spcPts val="2822"/>
              </a:lnSpc>
              <a:spcBef>
                <a:spcPct val="0"/>
              </a:spcBef>
            </a:pPr>
            <a:r>
              <a:rPr lang="en-US" sz="201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dashboard reveals the number of currently active employees, employees who have been terminated, and those recently hired. It is clear that hiring has outpaced terminations.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108463"/>
            <a:ext cx="6554402" cy="1434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9"/>
              </a:lnSpc>
            </a:pPr>
            <a:r>
              <a:rPr lang="en-US" sz="202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HQ vs. Branch Offices:</a:t>
            </a:r>
            <a:r>
              <a:rPr lang="en-US" sz="2021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</a:t>
            </a:r>
          </a:p>
          <a:p>
            <a:pPr algn="l">
              <a:lnSpc>
                <a:spcPts val="2829"/>
              </a:lnSpc>
              <a:spcBef>
                <a:spcPct val="0"/>
              </a:spcBef>
            </a:pPr>
            <a:r>
              <a:rPr lang="en-US" sz="202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 comparison between New York headquarters and other branches in terms of employee count can offer insights into regional growth or challenges in staffing.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156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415921" y="437611"/>
            <a:ext cx="5303875" cy="9411779"/>
          </a:xfrm>
          <a:custGeom>
            <a:avLst/>
            <a:gdLst/>
            <a:ahLst/>
            <a:cxnLst/>
            <a:rect r="r" b="b" t="t" l="l"/>
            <a:pathLst>
              <a:path h="9411779" w="5303875">
                <a:moveTo>
                  <a:pt x="0" y="0"/>
                </a:moveTo>
                <a:lnTo>
                  <a:pt x="5303875" y="0"/>
                </a:lnTo>
                <a:lnTo>
                  <a:pt x="5303875" y="9411778"/>
                </a:lnTo>
                <a:lnTo>
                  <a:pt x="0" y="94117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534131" y="0"/>
            <a:ext cx="9392660" cy="10521309"/>
          </a:xfrm>
          <a:custGeom>
            <a:avLst/>
            <a:gdLst/>
            <a:ahLst/>
            <a:cxnLst/>
            <a:rect r="r" b="b" t="t" l="l"/>
            <a:pathLst>
              <a:path h="10521309" w="9392660">
                <a:moveTo>
                  <a:pt x="0" y="0"/>
                </a:moveTo>
                <a:lnTo>
                  <a:pt x="9392659" y="0"/>
                </a:lnTo>
                <a:lnTo>
                  <a:pt x="9392659" y="10521309"/>
                </a:lnTo>
                <a:lnTo>
                  <a:pt x="0" y="105213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07488" y="768230"/>
            <a:ext cx="11284405" cy="6375689"/>
          </a:xfrm>
          <a:custGeom>
            <a:avLst/>
            <a:gdLst/>
            <a:ahLst/>
            <a:cxnLst/>
            <a:rect r="r" b="b" t="t" l="l"/>
            <a:pathLst>
              <a:path h="6375689" w="11284405">
                <a:moveTo>
                  <a:pt x="0" y="0"/>
                </a:moveTo>
                <a:lnTo>
                  <a:pt x="11284405" y="0"/>
                </a:lnTo>
                <a:lnTo>
                  <a:pt x="11284405" y="6375689"/>
                </a:lnTo>
                <a:lnTo>
                  <a:pt x="0" y="63756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994347" y="8060055"/>
            <a:ext cx="12897546" cy="1731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 b="true">
                <a:solidFill>
                  <a:srgbClr val="0D3330"/>
                </a:solidFill>
                <a:latin typeface="Muli Bold"/>
                <a:ea typeface="Muli Bold"/>
                <a:cs typeface="Muli Bold"/>
                <a:sym typeface="Muli Bold"/>
              </a:rPr>
              <a:t>Yearly Trends in Hiring and Termination: </a:t>
            </a:r>
            <a:r>
              <a:rPr lang="en-US" sz="2300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By visualizing the hiring and termination trends over several years, HR managers can observe periods of rapid growth or contraction, aligning them with organizational events such as expansion or restructuring.</a:t>
            </a:r>
          </a:p>
          <a:p>
            <a:pPr algn="l">
              <a:lnSpc>
                <a:spcPts val="3450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156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300464" y="-234309"/>
            <a:ext cx="9392660" cy="10521309"/>
          </a:xfrm>
          <a:custGeom>
            <a:avLst/>
            <a:gdLst/>
            <a:ahLst/>
            <a:cxnLst/>
            <a:rect r="r" b="b" t="t" l="l"/>
            <a:pathLst>
              <a:path h="10521309" w="9392660">
                <a:moveTo>
                  <a:pt x="0" y="0"/>
                </a:moveTo>
                <a:lnTo>
                  <a:pt x="9392660" y="0"/>
                </a:lnTo>
                <a:lnTo>
                  <a:pt x="9392660" y="10521309"/>
                </a:lnTo>
                <a:lnTo>
                  <a:pt x="0" y="105213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10777" y="2209029"/>
            <a:ext cx="11301259" cy="4803035"/>
          </a:xfrm>
          <a:custGeom>
            <a:avLst/>
            <a:gdLst/>
            <a:ahLst/>
            <a:cxnLst/>
            <a:rect r="r" b="b" t="t" l="l"/>
            <a:pathLst>
              <a:path h="4803035" w="11301259">
                <a:moveTo>
                  <a:pt x="0" y="0"/>
                </a:moveTo>
                <a:lnTo>
                  <a:pt x="11301259" y="0"/>
                </a:lnTo>
                <a:lnTo>
                  <a:pt x="11301259" y="4803035"/>
                </a:lnTo>
                <a:lnTo>
                  <a:pt x="0" y="48030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294629"/>
            <a:ext cx="11281638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9"/>
              </a:lnSpc>
            </a:pPr>
            <a:r>
              <a:rPr lang="en-US" sz="5299">
                <a:solidFill>
                  <a:srgbClr val="0D333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Demographics Section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25353" y="7288152"/>
            <a:ext cx="3719457" cy="1361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8"/>
              </a:lnSpc>
            </a:pPr>
            <a:r>
              <a:rPr lang="en-US" sz="1905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Age Group &amp; Education Distribution:</a:t>
            </a:r>
            <a:r>
              <a:rPr lang="en-US" sz="1905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</a:t>
            </a:r>
          </a:p>
          <a:p>
            <a:pPr algn="l">
              <a:lnSpc>
                <a:spcPts val="2668"/>
              </a:lnSpc>
            </a:pPr>
            <a:r>
              <a:rPr lang="en-US" sz="190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This section reveals that age bracket(35-44) dominances the age range and educatinal rank.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27716" y="7249916"/>
            <a:ext cx="3584320" cy="249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Performance vs. Education:</a:t>
            </a:r>
            <a:r>
              <a:rPr lang="en-US" sz="20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is obvious that PHD ranks excellent performance, while Bachelore rank needs more support as it deminances educational rank among employees.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06468" y="7259441"/>
            <a:ext cx="2943627" cy="284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Gender Ratio: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gender distribution allows for analysis of diversity within the workforce, and in these bie charts we can see that no big defferenc in gender distribution. 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156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330045"/>
            <a:ext cx="18288000" cy="10783525"/>
          </a:xfrm>
          <a:custGeom>
            <a:avLst/>
            <a:gdLst/>
            <a:ahLst/>
            <a:cxnLst/>
            <a:rect r="r" b="b" t="t" l="l"/>
            <a:pathLst>
              <a:path h="10783525" w="18288000">
                <a:moveTo>
                  <a:pt x="0" y="0"/>
                </a:moveTo>
                <a:lnTo>
                  <a:pt x="18288000" y="0"/>
                </a:lnTo>
                <a:lnTo>
                  <a:pt x="18288000" y="10783525"/>
                </a:lnTo>
                <a:lnTo>
                  <a:pt x="0" y="107835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34192" r="0" b="-3570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1254"/>
            <a:ext cx="7901586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9"/>
              </a:lnSpc>
            </a:pPr>
            <a:r>
              <a:rPr lang="en-US" sz="5299">
                <a:solidFill>
                  <a:srgbClr val="0D333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Income Analysis Section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32111" y="7141641"/>
            <a:ext cx="5785406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D3330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Salary Discrepancy:</a:t>
            </a:r>
            <a:r>
              <a:rPr lang="en-US" sz="2300" b="true">
                <a:solidFill>
                  <a:srgbClr val="0D3330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707692" y="7141641"/>
            <a:ext cx="5111784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D3330">
                    <a:alpha val="91765"/>
                  </a:srgbClr>
                </a:solidFill>
                <a:latin typeface="Muli Semi-Bold"/>
                <a:ea typeface="Muli Semi-Bold"/>
                <a:cs typeface="Muli Semi-Bold"/>
                <a:sym typeface="Muli Semi-Bold"/>
              </a:rPr>
              <a:t>Age and Salary Correlation:</a:t>
            </a:r>
            <a:r>
              <a:rPr lang="en-US" sz="2300" b="true">
                <a:solidFill>
                  <a:srgbClr val="0D3330">
                    <a:alpha val="91765"/>
                  </a:srgbClr>
                </a:solidFill>
                <a:latin typeface="Muli Semi-Bold"/>
                <a:ea typeface="Muli Semi-Bold"/>
                <a:cs typeface="Muli Semi-Bold"/>
                <a:sym typeface="Muli Semi-Bold"/>
              </a:rPr>
              <a:t>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279656" y="2285229"/>
            <a:ext cx="11301259" cy="4492250"/>
          </a:xfrm>
          <a:custGeom>
            <a:avLst/>
            <a:gdLst/>
            <a:ahLst/>
            <a:cxnLst/>
            <a:rect r="r" b="b" t="t" l="l"/>
            <a:pathLst>
              <a:path h="4492250" w="11301259">
                <a:moveTo>
                  <a:pt x="0" y="0"/>
                </a:moveTo>
                <a:lnTo>
                  <a:pt x="11301259" y="0"/>
                </a:lnTo>
                <a:lnTo>
                  <a:pt x="11301259" y="4492250"/>
                </a:lnTo>
                <a:lnTo>
                  <a:pt x="0" y="44922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32111" y="7671968"/>
            <a:ext cx="5785406" cy="2169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The comparison of salaries across education levels for both genders can reveal potential pay gaps. This is crucial for addressing gender equity and ensuring compliance with pay equity laws.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707692" y="7671968"/>
            <a:ext cx="5111784" cy="2169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The relationship between age and salary, especially by department, provides insights into career progression and compensation fairness.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156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022023" y="2218554"/>
            <a:ext cx="1924390" cy="2339684"/>
          </a:xfrm>
          <a:custGeom>
            <a:avLst/>
            <a:gdLst/>
            <a:ahLst/>
            <a:cxnLst/>
            <a:rect r="r" b="b" t="t" l="l"/>
            <a:pathLst>
              <a:path h="2339684" w="1924390">
                <a:moveTo>
                  <a:pt x="0" y="0"/>
                </a:moveTo>
                <a:lnTo>
                  <a:pt x="1924390" y="0"/>
                </a:lnTo>
                <a:lnTo>
                  <a:pt x="1924390" y="2339684"/>
                </a:lnTo>
                <a:lnTo>
                  <a:pt x="0" y="23396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38581" y="6647885"/>
            <a:ext cx="1707832" cy="1836379"/>
          </a:xfrm>
          <a:custGeom>
            <a:avLst/>
            <a:gdLst/>
            <a:ahLst/>
            <a:cxnLst/>
            <a:rect r="r" b="b" t="t" l="l"/>
            <a:pathLst>
              <a:path h="1836379" w="1707832">
                <a:moveTo>
                  <a:pt x="0" y="0"/>
                </a:moveTo>
                <a:lnTo>
                  <a:pt x="1707832" y="0"/>
                </a:lnTo>
                <a:lnTo>
                  <a:pt x="1707832" y="1836379"/>
                </a:lnTo>
                <a:lnTo>
                  <a:pt x="0" y="18363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24686" y="1132704"/>
            <a:ext cx="5547733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9"/>
              </a:lnSpc>
            </a:pPr>
            <a:r>
              <a:rPr lang="en-US" sz="5299">
                <a:solidFill>
                  <a:srgbClr val="0D333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Recommendations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2311" y="2104254"/>
            <a:ext cx="11510279" cy="2963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5"/>
              </a:lnSpc>
            </a:pPr>
            <a:r>
              <a:rPr lang="en-US" sz="2216" b="true">
                <a:solidFill>
                  <a:srgbClr val="0D333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Overview Section Analysis</a:t>
            </a:r>
            <a:r>
              <a:rPr lang="en-US" sz="2216">
                <a:solidFill>
                  <a:srgbClr val="0D3330"/>
                </a:solidFill>
                <a:latin typeface="Calibri (MS)"/>
                <a:ea typeface="Calibri (MS)"/>
                <a:cs typeface="Calibri (MS)"/>
                <a:sym typeface="Calibri (MS)"/>
              </a:rPr>
              <a:t>: </a:t>
            </a:r>
          </a:p>
          <a:p>
            <a:pPr algn="l" marL="478589" indent="-239294" lvl="1">
              <a:lnSpc>
                <a:spcPts val="3325"/>
              </a:lnSpc>
              <a:buFont typeface="Arial"/>
              <a:buChar char="•"/>
            </a:pPr>
            <a:r>
              <a:rPr lang="en-US" sz="2216">
                <a:solidFill>
                  <a:srgbClr val="0D3330"/>
                </a:solidFill>
                <a:latin typeface="Calibri (MS)"/>
                <a:ea typeface="Calibri (MS)"/>
                <a:cs typeface="Calibri (MS)"/>
                <a:sym typeface="Calibri (MS)"/>
              </a:rPr>
              <a:t>Optimize resource allocation in marketing and technology departments.</a:t>
            </a:r>
          </a:p>
          <a:p>
            <a:pPr algn="l" marL="478589" indent="-239294" lvl="1">
              <a:lnSpc>
                <a:spcPts val="3325"/>
              </a:lnSpc>
              <a:buFont typeface="Arial"/>
              <a:buChar char="•"/>
            </a:pPr>
            <a:r>
              <a:rPr lang="en-US" sz="2216">
                <a:solidFill>
                  <a:srgbClr val="0D3330"/>
                </a:solidFill>
                <a:latin typeface="Calibri (MS)"/>
                <a:ea typeface="Calibri (MS)"/>
                <a:cs typeface="Calibri (MS)"/>
                <a:sym typeface="Calibri (MS)"/>
              </a:rPr>
              <a:t>Empower regional offices and consider decentralization strategies.</a:t>
            </a:r>
          </a:p>
          <a:p>
            <a:pPr algn="l" marL="478589" indent="-239294" lvl="1">
              <a:lnSpc>
                <a:spcPts val="3325"/>
              </a:lnSpc>
              <a:buFont typeface="Arial"/>
              <a:buChar char="•"/>
            </a:pPr>
            <a:r>
              <a:rPr lang="en-US" sz="2216">
                <a:solidFill>
                  <a:srgbClr val="0D3330"/>
                </a:solidFill>
                <a:latin typeface="Calibri (MS)"/>
                <a:ea typeface="Calibri (MS)"/>
                <a:cs typeface="Calibri (MS)"/>
                <a:sym typeface="Calibri (MS)"/>
              </a:rPr>
              <a:t>Support regional expansion with localized investments and workforce development.</a:t>
            </a:r>
          </a:p>
          <a:p>
            <a:pPr algn="l" marL="478589" indent="-239294" lvl="1">
              <a:lnSpc>
                <a:spcPts val="3325"/>
              </a:lnSpc>
              <a:buFont typeface="Arial"/>
              <a:buChar char="•"/>
            </a:pPr>
            <a:r>
              <a:rPr lang="en-US" sz="2216">
                <a:solidFill>
                  <a:srgbClr val="0D3330"/>
                </a:solidFill>
                <a:latin typeface="Calibri (MS)"/>
                <a:ea typeface="Calibri (MS)"/>
                <a:cs typeface="Calibri (MS)"/>
                <a:sym typeface="Calibri (MS)"/>
              </a:rPr>
              <a:t>Maintain organizational culture across HQ and branches to avoid silos.</a:t>
            </a:r>
          </a:p>
          <a:p>
            <a:pPr algn="l" marL="478589" indent="-239294" lvl="1">
              <a:lnSpc>
                <a:spcPts val="3325"/>
              </a:lnSpc>
              <a:buFont typeface="Arial"/>
              <a:buChar char="•"/>
            </a:pPr>
            <a:r>
              <a:rPr lang="en-US" sz="2216">
                <a:solidFill>
                  <a:srgbClr val="0D3330"/>
                </a:solidFill>
                <a:latin typeface="Calibri (MS)"/>
                <a:ea typeface="Calibri (MS)"/>
                <a:cs typeface="Calibri (MS)"/>
                <a:sym typeface="Calibri (MS)"/>
              </a:rPr>
              <a:t>Forecast workforce needs and create a strategic, future-oriented hiring plan.</a:t>
            </a:r>
          </a:p>
          <a:p>
            <a:pPr algn="l">
              <a:lnSpc>
                <a:spcPts val="3325"/>
              </a:lnSpc>
            </a:pPr>
            <a:r>
              <a:rPr lang="en-US" sz="2216">
                <a:solidFill>
                  <a:srgbClr val="0D3330"/>
                </a:solidFill>
                <a:latin typeface="Calibri (MS)"/>
                <a:ea typeface="Calibri (MS)"/>
                <a:cs typeface="Calibri (MS)"/>
                <a:sym typeface="Calibri (MS)"/>
              </a:rPr>
              <a:t>Enhance talent management to improve retention in growing departments.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24686" y="5419725"/>
            <a:ext cx="13755009" cy="4220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30"/>
              </a:lnSpc>
            </a:pPr>
            <a:r>
              <a:rPr lang="en-US" b="true" sz="222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Demographics Section Insights:</a:t>
            </a:r>
          </a:p>
          <a:p>
            <a:pPr algn="l" marL="479298" indent="-239649" lvl="1">
              <a:lnSpc>
                <a:spcPts val="3330"/>
              </a:lnSpc>
              <a:buFont typeface="Arial"/>
              <a:buChar char="•"/>
            </a:pPr>
            <a:r>
              <a:rPr lang="en-US" sz="2220">
                <a:solidFill>
                  <a:srgbClr val="00000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Increase gender diversity in leadership through targeted development and bias-free promotion processes.</a:t>
            </a:r>
          </a:p>
          <a:p>
            <a:pPr algn="l" marL="479298" indent="-239649" lvl="1">
              <a:lnSpc>
                <a:spcPts val="3330"/>
              </a:lnSpc>
              <a:buFont typeface="Arial"/>
              <a:buChar char="•"/>
            </a:pPr>
            <a:r>
              <a:rPr lang="en-US" sz="2220">
                <a:solidFill>
                  <a:srgbClr val="00000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Enhance retention of the 25-35 age group by offering career growth, mentoring, and tailored development programs.</a:t>
            </a:r>
          </a:p>
          <a:p>
            <a:pPr algn="l" marL="479298" indent="-239649" lvl="1">
              <a:lnSpc>
                <a:spcPts val="3330"/>
              </a:lnSpc>
              <a:buFont typeface="Arial"/>
              <a:buChar char="•"/>
            </a:pPr>
            <a:r>
              <a:rPr lang="en-US" sz="2220">
                <a:solidFill>
                  <a:srgbClr val="00000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Capitalize on high-performing employees with advanced degrees by recruiting more, offering upskilling opportunities, and providing internal mobility.</a:t>
            </a:r>
          </a:p>
          <a:p>
            <a:pPr algn="l" marL="479298" indent="-239649" lvl="1">
              <a:lnSpc>
                <a:spcPts val="3330"/>
              </a:lnSpc>
              <a:buFont typeface="Arial"/>
              <a:buChar char="•"/>
            </a:pPr>
            <a:r>
              <a:rPr lang="en-US" sz="2220">
                <a:solidFill>
                  <a:srgbClr val="00000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Establish leadership pipelines for high performers, especially in technical roles, to transition them into leadership.</a:t>
            </a:r>
          </a:p>
          <a:p>
            <a:pPr algn="l" marL="479298" indent="-239649" lvl="1">
              <a:lnSpc>
                <a:spcPts val="3330"/>
              </a:lnSpc>
              <a:buFont typeface="Arial"/>
              <a:buChar char="•"/>
            </a:pPr>
            <a:r>
              <a:rPr lang="en-US" sz="2220">
                <a:solidFill>
                  <a:srgbClr val="00000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Offer continuous educational development to employees, encouraging further learning and certifications.</a:t>
            </a:r>
          </a:p>
          <a:p>
            <a:pPr algn="l" marL="479298" indent="-239649" lvl="1">
              <a:lnSpc>
                <a:spcPts val="3330"/>
              </a:lnSpc>
              <a:buFont typeface="Arial"/>
              <a:buChar char="•"/>
            </a:pPr>
            <a:r>
              <a:rPr lang="en-US" sz="2220">
                <a:solidFill>
                  <a:srgbClr val="00000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Strengthen DEI efforts at the leadership level through inclusive leadership training, recruitment, and support for employee resource groups.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156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07251" y="4104206"/>
            <a:ext cx="1471398" cy="1836379"/>
          </a:xfrm>
          <a:custGeom>
            <a:avLst/>
            <a:gdLst/>
            <a:ahLst/>
            <a:cxnLst/>
            <a:rect r="r" b="b" t="t" l="l"/>
            <a:pathLst>
              <a:path h="1836379" w="1471398">
                <a:moveTo>
                  <a:pt x="0" y="0"/>
                </a:moveTo>
                <a:lnTo>
                  <a:pt x="1471399" y="0"/>
                </a:lnTo>
                <a:lnTo>
                  <a:pt x="1471399" y="1836379"/>
                </a:lnTo>
                <a:lnTo>
                  <a:pt x="0" y="18363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24686" y="1132704"/>
            <a:ext cx="5547733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9"/>
              </a:lnSpc>
            </a:pPr>
            <a:r>
              <a:rPr lang="en-US" sz="5299">
                <a:solidFill>
                  <a:srgbClr val="0D3330"/>
                </a:solidFill>
                <a:latin typeface="Calibri (MS) Light"/>
                <a:ea typeface="Calibri (MS) Light"/>
                <a:cs typeface="Calibri (MS) Light"/>
                <a:sym typeface="Calibri (MS) Light"/>
              </a:rPr>
              <a:t>Recommendations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24686" y="2635386"/>
            <a:ext cx="10627601" cy="5674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5"/>
              </a:lnSpc>
            </a:pPr>
            <a:r>
              <a:rPr lang="en-US" sz="2316" b="true">
                <a:solidFill>
                  <a:srgbClr val="0D3330"/>
                </a:solidFill>
                <a:latin typeface="Muli Bold"/>
                <a:ea typeface="Muli Bold"/>
                <a:cs typeface="Muli Bold"/>
                <a:sym typeface="Muli Bold"/>
              </a:rPr>
              <a:t>. Income Section Insights:</a:t>
            </a:r>
          </a:p>
          <a:p>
            <a:pPr algn="l" marL="500178" indent="-250089" lvl="1">
              <a:lnSpc>
                <a:spcPts val="3475"/>
              </a:lnSpc>
              <a:buFont typeface="Arial"/>
              <a:buChar char="•"/>
            </a:pPr>
            <a:r>
              <a:rPr lang="en-US" sz="2316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 Close the gender pay gap at senior management through pay audits, adjustments, and policy changes.</a:t>
            </a:r>
          </a:p>
          <a:p>
            <a:pPr algn="l" marL="500178" indent="-250089" lvl="1">
              <a:lnSpc>
                <a:spcPts val="3475"/>
              </a:lnSpc>
              <a:buFont typeface="Arial"/>
              <a:buChar char="•"/>
            </a:pPr>
            <a:r>
              <a:rPr lang="en-US" sz="2316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Benchmark salaries for specialized roles to stay competitive and ensure fair pay for younger employees in these roles.</a:t>
            </a:r>
          </a:p>
          <a:p>
            <a:pPr algn="l" marL="500178" indent="-250089" lvl="1">
              <a:lnSpc>
                <a:spcPts val="3475"/>
              </a:lnSpc>
              <a:buFont typeface="Arial"/>
              <a:buChar char="•"/>
            </a:pPr>
            <a:r>
              <a:rPr lang="en-US" sz="2316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Develop clear compensation frameworks and career progression paths to ensure transparency in how pay increases are achieved.</a:t>
            </a:r>
          </a:p>
          <a:p>
            <a:pPr algn="l" marL="500178" indent="-250089" lvl="1">
              <a:lnSpc>
                <a:spcPts val="3475"/>
              </a:lnSpc>
              <a:buFont typeface="Arial"/>
              <a:buChar char="•"/>
            </a:pPr>
            <a:r>
              <a:rPr lang="en-US" sz="2316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Ensure pay equity across age groups by adopting skill- and performance-based pay policies.</a:t>
            </a:r>
          </a:p>
          <a:p>
            <a:pPr algn="l" marL="500178" indent="-250089" lvl="1">
              <a:lnSpc>
                <a:spcPts val="3475"/>
              </a:lnSpc>
              <a:buFont typeface="Arial"/>
              <a:buChar char="•"/>
            </a:pPr>
            <a:r>
              <a:rPr lang="en-US" sz="2316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Conduct regular salary reviews to monitor for and correct pay disparities.</a:t>
            </a:r>
          </a:p>
          <a:p>
            <a:pPr algn="l" marL="500178" indent="-250089" lvl="1">
              <a:lnSpc>
                <a:spcPts val="3475"/>
              </a:lnSpc>
              <a:buFont typeface="Arial"/>
              <a:buChar char="•"/>
            </a:pPr>
            <a:r>
              <a:rPr lang="en-US" sz="2316">
                <a:solidFill>
                  <a:srgbClr val="0D3330"/>
                </a:solidFill>
                <a:latin typeface="Muli"/>
                <a:ea typeface="Muli"/>
                <a:cs typeface="Muli"/>
                <a:sym typeface="Muli"/>
              </a:rPr>
              <a:t>Offer retention bonuses and competitive packages for high-performing employees in specialized, high-demand roles.</a:t>
            </a:r>
          </a:p>
          <a:p>
            <a:pPr algn="l">
              <a:lnSpc>
                <a:spcPts val="3475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640994" y="0"/>
            <a:ext cx="1647006" cy="1374804"/>
          </a:xfrm>
          <a:custGeom>
            <a:avLst/>
            <a:gdLst/>
            <a:ahLst/>
            <a:cxnLst/>
            <a:rect r="r" b="b" t="t" l="l"/>
            <a:pathLst>
              <a:path h="1374804" w="1647006">
                <a:moveTo>
                  <a:pt x="0" y="0"/>
                </a:moveTo>
                <a:lnTo>
                  <a:pt x="1647006" y="0"/>
                </a:lnTo>
                <a:lnTo>
                  <a:pt x="1647006" y="1374804"/>
                </a:lnTo>
                <a:lnTo>
                  <a:pt x="0" y="13748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156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DAGRaMlsPlI</dc:identifier>
  <dcterms:modified xsi:type="dcterms:W3CDTF">2011-08-01T06:04:30Z</dcterms:modified>
  <cp:revision>1</cp:revision>
  <dc:title>Company Presentation</dc:title>
</cp:coreProperties>
</file>

<file path=docProps/thumbnail.jpeg>
</file>